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1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51E3-6D59-4A11-ABC7-39AEEC966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F7D87-CCC9-44E0-BB3B-7E493CF2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644B-B19A-4851-9026-B399AA9D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D1E49-7233-4FAD-B2BD-D399BC52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444D-A7A8-4FFA-95DE-A95DCDF4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01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DDCD-08C5-4CB0-A503-6AA8DCD3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4EA35-0C24-431F-92BE-FF3133F5C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8C5A1-CA46-4E0A-8F2D-6D4BF33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C5572-C851-4F40-A146-88407368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F6CFD-0E2C-429B-9E87-0F68998C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39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D2DB3-B095-4A1E-9381-9B597C478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AC998-A8FC-47E0-A218-E1CB6C49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1458F-BED9-4C56-902E-E8C0341F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5CFCE-482D-432B-A13D-95B8DC45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8FD36-FDFE-4CF8-A7EE-43D817DD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76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4EF6-CF47-4B34-A135-0377238D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A553-48A1-488E-BA68-535C742B7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ACD7-4344-4740-90B8-274E2BEB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CE2F-C105-4C73-92A2-44C2A66D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4EFA-D678-4DFA-9762-2D1403F1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3515-88F0-41BC-A694-BAF52D0C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B3DBB-4A05-4083-B15D-BF4FDAA5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6B6D4-68D3-4A62-848B-A0F390C7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409FE-272C-444F-AA10-419FEE69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40C19-1DCA-4267-98B4-C9F2AAF4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03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642F-3A38-476C-B9A8-DC38C402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0414-4F23-43CD-AA39-E59A0DAD6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50E63-6C94-4803-864C-0E24B083B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2E906-9C07-437F-A01E-08752844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92BEC-B4D3-4ED1-A0B4-7686304A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FEECE-DFB5-481B-8300-562CE877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0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6502-EF2B-41BC-B0D1-AEF5ED35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5EDAD-7F4C-4126-B12B-A7730A2D1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0FF98-41A3-464C-BCC6-9CDFB5A2F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B0B57-C5B1-4298-A45E-1E6B14216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E36AA-244C-4BCD-AC9C-96143B008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C4C67-0BC2-422E-972E-1D683824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06448-2D56-4637-8334-25152F31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74861-8314-4227-8038-66B370E3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9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06B5-9336-4A43-89D7-568C4918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363A5-8AC6-43E7-94C8-31555F8D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C6F58-B11D-4B52-AC56-E12031EF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51F0B-6B9E-4AF0-8459-09BCFABE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83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CA2DE-67D4-4457-942C-1A0CC2D1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76F93-BA9E-496D-969D-2E611921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DDDF4-492E-41FD-8990-EE1B2FFC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46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D762-8C6B-4645-ACA9-B7BF8F17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B4E2-05C4-47EC-B82D-811ADBDF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C7325-ACE8-41D8-A082-057E7F096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0C269-8666-4499-93FE-476F4709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BE687-A6AC-44C0-9D20-D80ACAB8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E5B54-C36D-4C3B-A8E4-55651732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97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AB0D-98C9-4A43-870C-06D4E7B6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F96548-5D1C-4F8F-8D39-ED08487D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04349-B039-4C35-8DD8-C8BF162F0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02744-0D7A-41EA-B5E4-CA3C39FF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9A6-E6A3-46F0-82E0-7F257B79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D3FCA-99E6-472C-9242-6DB988F1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71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55903-E563-4BAF-9151-CD21D938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A83EE-59E2-4AD7-A9BB-3734AC77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38E16-A92B-46A6-A85F-1717A24B8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52F4-1DA6-478B-A05B-6BA1D94612A2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96DE-9F25-40AB-8AA1-DAAF9D39E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722E-6B42-479B-98C3-ECA67839D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D52A-F5AD-409B-B40F-8213522D91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90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ob.it/documents/11973/1421036/RSC_june+2022/104433fd-f2d4-492e-b6b9-17d42319d9d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sma.europa.eu/sites/default/files/library/sustainable_finance_-_implementation_timeline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ma.europa.eu/sites/default/files/library/esma35-43-3114_-_cp_review_mifid_ii_product_governance_guidelines_0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sma.europa.eu/sites/default/files/library/practical_guide_major_holdings_notifications_under_transparency_directive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sma.europa.eu/sites/default/files/library/esma35-43-3301_report_mifid_ii_sanctions_2021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ur-lex.europa.eu/legal-content/IT/TXT/HTML/?uri=CELEX:32017R0565&amp;from=FR#d1e5454-1-1" TargetMode="External"/><Relationship Id="rId4" Type="http://schemas.openxmlformats.org/officeDocument/2006/relationships/hyperlink" Target="https://eur-lex.europa.eu/legal-content/IT/TXT/HTML/?uri=CELEX:32014L0065&amp;from=F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BFFD6-80B7-4CA8-B7C4-F1F4616F0CC1}"/>
              </a:ext>
            </a:extLst>
          </p:cNvPr>
          <p:cNvSpPr txBox="1"/>
          <p:nvPr/>
        </p:nvSpPr>
        <p:spPr>
          <a:xfrm>
            <a:off x="374210" y="558305"/>
            <a:ext cx="114435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CONVEGNO “Vigilanza Consob e banche estere” – 22/06/22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Dott. Francesco Adria - Responsabile dell’Ufficio Vigilanza Banche e Imprese di Assicurazione di Consob</a:t>
            </a:r>
          </a:p>
          <a:p>
            <a:pPr marL="271463" lvl="1"/>
            <a:r>
              <a:rPr lang="it-IT" sz="1200" i="1" dirty="0"/>
              <a:t>“Revoca delle Comunicazioni n. 9019104 del 2 marzo 2009, avente ad oggetto “Il dovere dell’intermediario di comportarsi con correttezza e trasparenza in sede di distribuzione di prodotti finanziari illiquidi” e n. 0097996 del 22 dicembre 2014, avente ad oggetto “Comunicazione sulla distribuzione di prodotti finanziari complessi ai clienti retail”: cosa cambia per i </a:t>
            </a:r>
            <a:r>
              <a:rPr lang="it-IT" sz="1200" i="1" dirty="0" err="1"/>
              <a:t>Manufacturer</a:t>
            </a:r>
            <a:r>
              <a:rPr lang="it-IT" sz="1200" i="1" dirty="0"/>
              <a:t> e i Distributori”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Dott. Francesco Adria - Responsabile dell’Ufficio Vigilanza Banche e Imprese di Assicurazione di Consob</a:t>
            </a:r>
          </a:p>
          <a:p>
            <a:pPr marL="271463" lvl="1"/>
            <a:r>
              <a:rPr lang="it-IT" sz="1200" i="1" dirty="0"/>
              <a:t>“Relazione della funzione di conformità prevista dalla Delibera n. 17297 del 28 aprile 2010 e rapporto con il documento ESMA 35-36-1952”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Dott.ssa Alessandra Limosani - Responsabile dell’Ufficio Prodotti Non Equity di Consob</a:t>
            </a:r>
          </a:p>
          <a:p>
            <a:pPr marL="271463" lvl="1"/>
            <a:r>
              <a:rPr lang="it-IT" sz="1200" i="1" dirty="0"/>
              <a:t>“KID dei PRIIPS e marketing - tematiche di vigilanza e buone prassi”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Dott. Carlo Martinoli - Funzionario dell’Ufficio Vigilanza Operatività Mercati a Pronti e Derivati di Consob</a:t>
            </a:r>
          </a:p>
          <a:p>
            <a:pPr marL="271463" lvl="1"/>
            <a:r>
              <a:rPr lang="it-IT" sz="1200" i="1" dirty="0"/>
              <a:t>“</a:t>
            </a:r>
            <a:r>
              <a:rPr lang="it-IT" sz="1200" i="1" dirty="0" err="1"/>
              <a:t>Originazione</a:t>
            </a:r>
            <a:r>
              <a:rPr lang="it-IT" sz="1200" i="1" dirty="0"/>
              <a:t> in Italia: profili di attenzione nella </a:t>
            </a:r>
            <a:r>
              <a:rPr lang="it-IT" sz="1200" i="1" dirty="0" err="1"/>
              <a:t>detection</a:t>
            </a:r>
            <a:r>
              <a:rPr lang="it-IT" sz="1200" i="1" dirty="0"/>
              <a:t> di sospetti casi di market </a:t>
            </a:r>
            <a:r>
              <a:rPr lang="it-IT" sz="1200" i="1" dirty="0" err="1"/>
              <a:t>abuse</a:t>
            </a:r>
            <a:r>
              <a:rPr lang="it-IT" sz="1200" i="1" dirty="0"/>
              <a:t> nelle attività dei sales”</a:t>
            </a:r>
          </a:p>
          <a:p>
            <a:pPr marL="271463" lvl="1"/>
            <a:endParaRPr lang="it-IT" sz="1200" i="1" dirty="0"/>
          </a:p>
          <a:p>
            <a:pPr marL="271463" lvl="1"/>
            <a:endParaRPr lang="it-IT" sz="1200" i="1" dirty="0"/>
          </a:p>
          <a:p>
            <a:pPr marL="271463" lvl="1"/>
            <a:endParaRPr lang="it-IT" sz="1200" i="1" dirty="0"/>
          </a:p>
          <a:p>
            <a:pPr marL="271463" lvl="1" algn="ctr"/>
            <a:r>
              <a:rPr lang="it-IT" sz="3200" dirty="0">
                <a:sym typeface="Webdings" panose="05030102010509060703" pitchFamily="18" charset="2"/>
              </a:rPr>
              <a:t></a:t>
            </a:r>
            <a:r>
              <a:rPr lang="it-IT" dirty="0">
                <a:solidFill>
                  <a:srgbClr val="00B050"/>
                </a:solidFill>
                <a:sym typeface="Wingdings" panose="05000000000000000000" pitchFamily="2" charset="2"/>
              </a:rPr>
              <a:t>?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dirty="0">
                <a:solidFill>
                  <a:srgbClr val="FFC000"/>
                </a:solidFill>
                <a:sym typeface="Wingdings" panose="05000000000000000000" pitchFamily="2" charset="2"/>
              </a:rPr>
              <a:t>?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?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sz="3200" dirty="0">
                <a:sym typeface="Wingdings" panose="05000000000000000000" pitchFamily="2" charset="2"/>
              </a:rPr>
              <a:t>- </a:t>
            </a:r>
            <a:r>
              <a:rPr lang="it-IT" sz="3200" i="1" dirty="0"/>
              <a:t>FEEDBACK ASSOCIATE PARTECIPANTI:</a:t>
            </a:r>
            <a:endParaRPr lang="it-IT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71463" lvl="1" algn="ctr"/>
            <a:r>
              <a:rPr lang="it-IT" sz="8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it-IT" sz="8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883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BFFD6-80B7-4CA8-B7C4-F1F4616F0CC1}"/>
              </a:ext>
            </a:extLst>
          </p:cNvPr>
          <p:cNvSpPr txBox="1"/>
          <p:nvPr/>
        </p:nvSpPr>
        <p:spPr>
          <a:xfrm>
            <a:off x="374210" y="169006"/>
            <a:ext cx="11443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Crypto</a:t>
            </a:r>
            <a:r>
              <a:rPr lang="it-IT" b="1" dirty="0"/>
              <a:t> asset – sentenza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La fisionomia del sistema di </a:t>
            </a:r>
            <a:r>
              <a:rPr lang="it-IT" sz="1200" b="1" dirty="0"/>
              <a:t>acquisto di bitcoin «si presta ad agevolare condotte illecite», </a:t>
            </a:r>
            <a:r>
              <a:rPr lang="it-IT" sz="1200" dirty="0"/>
              <a:t>visto che consente di assicurare un </a:t>
            </a:r>
            <a:r>
              <a:rPr lang="it-IT" sz="1200" b="1" dirty="0"/>
              <a:t>grado elevato di anonimato </a:t>
            </a:r>
            <a:r>
              <a:rPr lang="it-IT" sz="1200" dirty="0"/>
              <a:t>(cassazione - sentenza 27023 della Seconda sezione penale depositata il 13/07/22). Nel confermare la </a:t>
            </a:r>
            <a:r>
              <a:rPr lang="it-IT" sz="1200" b="1" dirty="0"/>
              <a:t>misura cautelare anche per il reimpiego dei proventi dei delitti di truffa</a:t>
            </a:r>
            <a:r>
              <a:rPr lang="it-IT" sz="1200" dirty="0"/>
              <a:t> aggravata in attività speculative come l’acquisto di criptovalute la Corte ha respinto il ricorso della difesa con il quale si sosteneva che le operazioni non avevano finalità speculative e che, in ogni caso, le regole del mercato di riferimento non permettono di nascondere l’identità dell’acquirente perché sono improntate alla massima trasparenza.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La Cassazione tuttavia non è stata di questo parere e ha innanzitutto affermato che l’indicazione normativa fornita dall’articolo del Codice penale sull’autoriciclaggio (648 ter.1) sulle attività in cui il denaro frutto del reato presupposto può essere impiegato o trasferito non costituisce un elenco formale, ma piuttosto individua delle macroaree, tutte collegate dalla caratteristica dell’impiego finalizzato a ottenere un utile, inquinando in questo modo il circuito economico. In questa prospettiva nella nozione di «attività speculative» può essere ricondotta una pluralità di attività.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Per quanto riguarda le </a:t>
            </a:r>
            <a:r>
              <a:rPr lang="it-IT" sz="1200" b="1" dirty="0"/>
              <a:t>valute virtuali, la sentenza sottolinea che queste possono essere utilizzate per scopi diversi dal pagamento e comprendere prodotti di riserva di valore per obiettivo di risparmio e di investimento</a:t>
            </a:r>
            <a:r>
              <a:rPr lang="it-IT" sz="1200" dirty="0"/>
              <a:t>. E allora , a differenza di quanto sostenuto dalla difesa che aveva valorizzato in termini di trasparenza le registrazioni sulla blockchain e sul </a:t>
            </a:r>
            <a:r>
              <a:rPr lang="it-IT" sz="1200" dirty="0" err="1"/>
              <a:t>distribuited</a:t>
            </a:r>
            <a:r>
              <a:rPr lang="it-IT" sz="1200" dirty="0"/>
              <a:t> </a:t>
            </a:r>
            <a:r>
              <a:rPr lang="it-IT" sz="1200" dirty="0" err="1"/>
              <a:t>ledger</a:t>
            </a:r>
            <a:r>
              <a:rPr lang="it-IT" sz="1200" dirty="0"/>
              <a:t>, è invece possibile garantire il massimo «anonimato (sistema </a:t>
            </a:r>
            <a:r>
              <a:rPr lang="it-IT" sz="1200" dirty="0" err="1"/>
              <a:t>permissionless</a:t>
            </a:r>
            <a:r>
              <a:rPr lang="it-IT" sz="1200" dirty="0"/>
              <a:t>), senza previsione di alcun controllo sull’ingresso di nuovi “nodi” e sulla provenienza del denaro convertito».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Inoltre, afferma la Cassazione, che è «ormai noto» il numero elevato di criptovalute utilizzate nel </a:t>
            </a:r>
            <a:r>
              <a:rPr lang="it-IT" sz="1200" dirty="0" err="1"/>
              <a:t>darkweb</a:t>
            </a:r>
            <a:r>
              <a:rPr lang="it-IT" sz="1200" dirty="0"/>
              <a:t> proprio per le caratteristiche di opacità: alcune di esse, soprattutto per l’uso di tecniche crittografiche avanzate garantiscono infatti un eccellente grado di privacy sia con riferimento alla persona dell’utente sia in rapporto all’oggetto delle compravendite.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000000"/>
                </a:solidFill>
                <a:effectLst/>
                <a:latin typeface="sole_serif_textregular"/>
              </a:rPr>
              <a:t>Del resto, la disciplina antiriciclaggio ha provato a fare fronte alla nuova situazione anticipando la V direttiva in materia di criptovalute, valute virtuali e destinatari degli obblighi di prevenzione, affiancando queste misure a quelle penali previste dal Codice su riciclaggio e autoriciclaggio</a:t>
            </a:r>
            <a:endParaRPr lang="it-IT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9329B-9D78-4BFA-BC5C-FA10C6A64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4" y="4065533"/>
            <a:ext cx="6179393" cy="2704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8A094F-20AB-4D83-B589-C15EFFABFA3E}"/>
              </a:ext>
            </a:extLst>
          </p:cNvPr>
          <p:cNvSpPr txBox="1"/>
          <p:nvPr/>
        </p:nvSpPr>
        <p:spPr>
          <a:xfrm>
            <a:off x="9198322" y="6193394"/>
            <a:ext cx="28079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Source: Il Sole 24 ore 14/07/22 e  </a:t>
            </a:r>
            <a:r>
              <a:rPr lang="it-IT" sz="1050" dirty="0">
                <a:hlinkClick r:id="rId3"/>
              </a:rPr>
              <a:t>CONSOB</a:t>
            </a:r>
            <a:r>
              <a:rPr lang="it-IT" sz="1050" dirty="0"/>
              <a:t> </a:t>
            </a:r>
            <a:r>
              <a:rPr lang="en-US" sz="1050" dirty="0"/>
              <a:t>Emerging trends in sustainable</a:t>
            </a:r>
          </a:p>
          <a:p>
            <a:r>
              <a:rPr lang="en-US" sz="1050" dirty="0"/>
              <a:t>investing and </a:t>
            </a:r>
            <a:r>
              <a:rPr lang="en-US" sz="1050" dirty="0" err="1"/>
              <a:t>cryptoasset</a:t>
            </a:r>
            <a:r>
              <a:rPr lang="en-US" sz="1050" dirty="0"/>
              <a:t> markets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23580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8A094F-20AB-4D83-B589-C15EFFABFA3E}"/>
              </a:ext>
            </a:extLst>
          </p:cNvPr>
          <p:cNvSpPr txBox="1"/>
          <p:nvPr/>
        </p:nvSpPr>
        <p:spPr>
          <a:xfrm>
            <a:off x="412534" y="352509"/>
            <a:ext cx="1058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Source: </a:t>
            </a:r>
            <a:r>
              <a:rPr lang="it-IT" sz="1050" dirty="0">
                <a:hlinkClick r:id="rId2"/>
              </a:rPr>
              <a:t>ESMA</a:t>
            </a:r>
            <a:r>
              <a:rPr lang="it-IT" sz="1050" dirty="0"/>
              <a:t> </a:t>
            </a:r>
            <a:r>
              <a:rPr lang="it-IT" sz="1050" b="1" dirty="0"/>
              <a:t>-  </a:t>
            </a:r>
            <a:r>
              <a:rPr lang="it-IT" b="1" dirty="0" err="1"/>
              <a:t>Implementation</a:t>
            </a:r>
            <a:r>
              <a:rPr lang="it-IT" b="1" dirty="0"/>
              <a:t> timeline for SFDR | TR | CSRD | MiFID | IDD | UCITS | AIFMD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1FD2E-33FE-43E5-9DD2-C2A9BAD8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1" y="1157528"/>
            <a:ext cx="5829986" cy="409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47EE6-C823-44E5-AB6C-FF1E9B6BA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609" y="1157528"/>
            <a:ext cx="5861160" cy="409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7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8A094F-20AB-4D83-B589-C15EFFABFA3E}"/>
              </a:ext>
            </a:extLst>
          </p:cNvPr>
          <p:cNvSpPr txBox="1"/>
          <p:nvPr/>
        </p:nvSpPr>
        <p:spPr>
          <a:xfrm>
            <a:off x="412533" y="352509"/>
            <a:ext cx="1140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Source: 8 </a:t>
            </a:r>
            <a:r>
              <a:rPr lang="it-IT" sz="1050" dirty="0" err="1"/>
              <a:t>July</a:t>
            </a:r>
            <a:r>
              <a:rPr lang="it-IT" sz="1050" dirty="0"/>
              <a:t> 2022 | </a:t>
            </a:r>
            <a:r>
              <a:rPr lang="it-IT" sz="1050" dirty="0">
                <a:hlinkClick r:id="rId2"/>
              </a:rPr>
              <a:t>ESMA</a:t>
            </a:r>
            <a:r>
              <a:rPr lang="it-IT" sz="1050" dirty="0"/>
              <a:t>35-43-3114 </a:t>
            </a:r>
            <a:r>
              <a:rPr lang="it-IT" sz="1050" b="1" dirty="0"/>
              <a:t>-  </a:t>
            </a:r>
            <a:r>
              <a:rPr lang="en-US" b="1" dirty="0"/>
              <a:t>Consultation Paper - Review of the Guidelines on MiFID II product governance requirements</a:t>
            </a:r>
            <a:endParaRPr lang="it-IT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56B31-52E6-4F8E-8046-5B2E02F62F24}"/>
              </a:ext>
            </a:extLst>
          </p:cNvPr>
          <p:cNvSpPr txBox="1"/>
          <p:nvPr/>
        </p:nvSpPr>
        <p:spPr>
          <a:xfrm>
            <a:off x="374209" y="1083406"/>
            <a:ext cx="11443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sz="1600" dirty="0"/>
              <a:t>In accordance with Article 16(2) of the ESMA Regulation, this Consultation Paper (CP) sets out for consultation draft ESMA guidelines on certain aspects of the MiFID II product governance requirements.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CP builds on the text of the 2017 ESMA guidelines, which have been reviewed taking into account the following recent regulatory and supervisory developments: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European Commission’s </a:t>
            </a:r>
            <a:r>
              <a:rPr lang="en-US" sz="1600" b="1" dirty="0"/>
              <a:t>Capital Markets Recovery Package </a:t>
            </a:r>
            <a:r>
              <a:rPr lang="en-US" sz="1600" dirty="0"/>
              <a:t>and subsequent Amending Directive;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sustainability-related amendments </a:t>
            </a:r>
            <a:r>
              <a:rPr lang="en-US" sz="1600" dirty="0"/>
              <a:t>to the MiFID II Delegated Directive;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recommendations on the product governance guidelines </a:t>
            </a:r>
            <a:r>
              <a:rPr lang="en-US" sz="1600" dirty="0"/>
              <a:t>by ESMA’s Advisory Committee on Proportionality (ACP);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and the </a:t>
            </a:r>
            <a:r>
              <a:rPr lang="en-US" sz="1600" b="1" dirty="0"/>
              <a:t>findings of ESMA’s 2021 Common Supervisory Action</a:t>
            </a:r>
            <a:r>
              <a:rPr lang="en-US" sz="1600" dirty="0"/>
              <a:t> on product governance.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By pursuing the objective of ensuring a consistent and </a:t>
            </a:r>
            <a:r>
              <a:rPr lang="en-US" sz="1600" dirty="0" err="1"/>
              <a:t>harmonised</a:t>
            </a:r>
            <a:r>
              <a:rPr lang="en-US" sz="1600" dirty="0"/>
              <a:t> application of the product governance requirements, the proposed guidelines will make sure that the objectives of MiFID II can be efficiently achieved.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ESMA believes that the implementation of these guidelines will strengthen investor protection, which is a key objective for ESMA.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complete list of all questions posed is provided in Annex I. The full text of the </a:t>
            </a:r>
            <a:r>
              <a:rPr lang="en-US" sz="1600" b="1" dirty="0"/>
              <a:t>draft guidelines </a:t>
            </a:r>
            <a:r>
              <a:rPr lang="en-US" sz="1600" dirty="0"/>
              <a:t>is included in Annex III and a draft list of </a:t>
            </a:r>
            <a:r>
              <a:rPr lang="en-US" sz="1600" b="1" dirty="0"/>
              <a:t>good practices</a:t>
            </a:r>
            <a:r>
              <a:rPr lang="en-US" sz="1600" dirty="0"/>
              <a:t> is included in Annex IV. </a:t>
            </a:r>
            <a:r>
              <a:rPr lang="en-US" sz="1600" b="1" dirty="0"/>
              <a:t>Annex V contains a list of illustrative examples and case studies </a:t>
            </a:r>
            <a:r>
              <a:rPr lang="en-US" sz="1600" dirty="0"/>
              <a:t>related to the application of certain aspects of the guidelines. Lastly, the ACP advice on ESMA’s product governance guidelines is provided in Annex VI.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1520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8A094F-20AB-4D83-B589-C15EFFABFA3E}"/>
              </a:ext>
            </a:extLst>
          </p:cNvPr>
          <p:cNvSpPr txBox="1"/>
          <p:nvPr/>
        </p:nvSpPr>
        <p:spPr>
          <a:xfrm>
            <a:off x="280658" y="266500"/>
            <a:ext cx="1122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Source: </a:t>
            </a:r>
            <a:r>
              <a:rPr lang="it-IT" sz="1050" dirty="0">
                <a:hlinkClick r:id="rId2"/>
              </a:rPr>
              <a:t>ESMA</a:t>
            </a:r>
            <a:r>
              <a:rPr lang="it-IT" sz="1050" dirty="0"/>
              <a:t>31-67-535 | 1 </a:t>
            </a:r>
            <a:r>
              <a:rPr lang="it-IT" sz="1050" dirty="0" err="1"/>
              <a:t>July</a:t>
            </a:r>
            <a:r>
              <a:rPr lang="it-IT" sz="1050" dirty="0"/>
              <a:t> 2022 - </a:t>
            </a:r>
            <a:r>
              <a:rPr lang="en-US" b="1" dirty="0"/>
              <a:t>National rules on notifications of major holdings under the Transparency Directive</a:t>
            </a:r>
            <a:endParaRPr lang="it-IT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18607-A8B5-4401-AED6-94244BD5E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5" y="755594"/>
            <a:ext cx="3991130" cy="5934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12E62-2A12-49B0-9434-25CEFD9E6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081" y="986824"/>
            <a:ext cx="3754034" cy="5703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8158E-B986-48AF-B0E0-10E53C020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950" y="986824"/>
            <a:ext cx="3566373" cy="11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6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BFFD6-80B7-4CA8-B7C4-F1F4616F0CC1}"/>
              </a:ext>
            </a:extLst>
          </p:cNvPr>
          <p:cNvSpPr txBox="1"/>
          <p:nvPr/>
        </p:nvSpPr>
        <p:spPr>
          <a:xfrm>
            <a:off x="374210" y="169006"/>
            <a:ext cx="1144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 July 2022 | </a:t>
            </a:r>
            <a:r>
              <a:rPr lang="en-US" sz="1050" dirty="0">
                <a:hlinkClick r:id="rId2"/>
              </a:rPr>
              <a:t>ESMA</a:t>
            </a:r>
            <a:r>
              <a:rPr lang="en-US" sz="1050" dirty="0"/>
              <a:t>35-43-3301 - </a:t>
            </a:r>
            <a:r>
              <a:rPr lang="en-US" b="1" dirty="0"/>
              <a:t>Sanctions and measures imposed under MiFID II in 2021</a:t>
            </a:r>
            <a:endParaRPr lang="it-IT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D5381-C899-4C32-895A-9BD307AB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0" y="684840"/>
            <a:ext cx="9078592" cy="4963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817BB-BB4B-4575-B4C7-AA18F275F779}"/>
              </a:ext>
            </a:extLst>
          </p:cNvPr>
          <p:cNvSpPr txBox="1"/>
          <p:nvPr/>
        </p:nvSpPr>
        <p:spPr>
          <a:xfrm>
            <a:off x="374210" y="5794560"/>
            <a:ext cx="114435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Art. 16 </a:t>
            </a:r>
            <a:r>
              <a:rPr lang="en-US" sz="1050" dirty="0" err="1">
                <a:hlinkClick r:id="rId4"/>
              </a:rPr>
              <a:t>Mifid</a:t>
            </a:r>
            <a:r>
              <a:rPr lang="en-US" sz="1050" dirty="0">
                <a:hlinkClick r:id="rId4"/>
              </a:rPr>
              <a:t> II </a:t>
            </a:r>
            <a:r>
              <a:rPr lang="en-US" sz="1050" dirty="0"/>
              <a:t>– </a:t>
            </a:r>
            <a:r>
              <a:rPr lang="en-US" sz="1050" dirty="0" err="1"/>
              <a:t>Requisiti</a:t>
            </a:r>
            <a:r>
              <a:rPr lang="en-US" sz="1050" dirty="0"/>
              <a:t> </a:t>
            </a:r>
            <a:r>
              <a:rPr lang="en-US" sz="1050" dirty="0" err="1"/>
              <a:t>organizzativi</a:t>
            </a:r>
            <a:r>
              <a:rPr lang="en-US" sz="1050" dirty="0"/>
              <a:t>, </a:t>
            </a:r>
            <a:r>
              <a:rPr lang="en-US" sz="1050" dirty="0" err="1"/>
              <a:t>anche</a:t>
            </a:r>
            <a:r>
              <a:rPr lang="en-US" sz="1050" dirty="0"/>
              <a:t> </a:t>
            </a:r>
            <a:r>
              <a:rPr lang="en-US" sz="1050" dirty="0" err="1"/>
              <a:t>ripreso</a:t>
            </a:r>
            <a:r>
              <a:rPr lang="en-US" sz="1050" dirty="0"/>
              <a:t> in </a:t>
            </a:r>
            <a:r>
              <a:rPr lang="en-US" sz="1050" dirty="0" err="1">
                <a:hlinkClick r:id="rId5"/>
              </a:rPr>
              <a:t>Regolamento</a:t>
            </a:r>
            <a:r>
              <a:rPr lang="en-US" sz="1050" dirty="0">
                <a:hlinkClick r:id="rId5"/>
              </a:rPr>
              <a:t> </a:t>
            </a:r>
            <a:r>
              <a:rPr lang="en-US" sz="1050" dirty="0" err="1">
                <a:hlinkClick r:id="rId5"/>
              </a:rPr>
              <a:t>Delegato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8993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00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956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sole_serif_textregular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RICCI Silvia CpleWsbEur</dc:creator>
  <cp:lastModifiedBy>RICCI Silvia CpleWsbEur</cp:lastModifiedBy>
  <cp:revision>11</cp:revision>
  <dcterms:created xsi:type="dcterms:W3CDTF">2022-07-14T16:45:30Z</dcterms:created>
  <dcterms:modified xsi:type="dcterms:W3CDTF">2022-07-15T10:31:21Z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01b303-ecb1-4a9d-936a-70858c2d9a3e_Enabled">
    <vt:lpwstr>true</vt:lpwstr>
  </property>
  <property fmtid="{D5CDD505-2E9C-101B-9397-08002B2CF9AE}" pid="3" name="MSIP_Label_a401b303-ecb1-4a9d-936a-70858c2d9a3e_SetDate">
    <vt:lpwstr>2022-07-14T18:55:53Z</vt:lpwstr>
  </property>
  <property fmtid="{D5CDD505-2E9C-101B-9397-08002B2CF9AE}" pid="4" name="MSIP_Label_a401b303-ecb1-4a9d-936a-70858c2d9a3e_Method">
    <vt:lpwstr>Privileged</vt:lpwstr>
  </property>
  <property fmtid="{D5CDD505-2E9C-101B-9397-08002B2CF9AE}" pid="5" name="MSIP_Label_a401b303-ecb1-4a9d-936a-70858c2d9a3e_Name">
    <vt:lpwstr>a401b303-ecb1-4a9d-936a-70858c2d9a3e</vt:lpwstr>
  </property>
  <property fmtid="{D5CDD505-2E9C-101B-9397-08002B2CF9AE}" pid="6" name="MSIP_Label_a401b303-ecb1-4a9d-936a-70858c2d9a3e_SiteId">
    <vt:lpwstr>c9a7d621-4bc4-4407-b730-f428e656aa9e</vt:lpwstr>
  </property>
  <property fmtid="{D5CDD505-2E9C-101B-9397-08002B2CF9AE}" pid="7" name="MSIP_Label_a401b303-ecb1-4a9d-936a-70858c2d9a3e_ActionId">
    <vt:lpwstr>bb7b5d06-7989-4d83-916f-50ae408a39c4</vt:lpwstr>
  </property>
  <property fmtid="{D5CDD505-2E9C-101B-9397-08002B2CF9AE}" pid="8" name="MSIP_Label_a401b303-ecb1-4a9d-936a-70858c2d9a3e_ContentBits">
    <vt:lpwstr>0</vt:lpwstr>
  </property>
</Properties>
</file>